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60" r:id="rId2"/>
    <p:sldId id="287" r:id="rId3"/>
    <p:sldId id="264" r:id="rId4"/>
    <p:sldId id="259" r:id="rId5"/>
    <p:sldId id="263" r:id="rId6"/>
    <p:sldId id="286" r:id="rId7"/>
    <p:sldId id="275" r:id="rId8"/>
    <p:sldId id="265" r:id="rId9"/>
    <p:sldId id="267" r:id="rId10"/>
    <p:sldId id="280" r:id="rId11"/>
    <p:sldId id="276" r:id="rId12"/>
    <p:sldId id="266" r:id="rId13"/>
    <p:sldId id="268" r:id="rId14"/>
    <p:sldId id="269" r:id="rId15"/>
    <p:sldId id="270" r:id="rId16"/>
    <p:sldId id="277" r:id="rId17"/>
    <p:sldId id="258" r:id="rId18"/>
    <p:sldId id="271" r:id="rId19"/>
    <p:sldId id="272" r:id="rId20"/>
    <p:sldId id="273" r:id="rId21"/>
  </p:sldIdLst>
  <p:sldSz cx="9144000" cy="6858000" type="screen4x3"/>
  <p:notesSz cx="6858000" cy="9144000"/>
  <p:embeddedFontLs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  <p:embeddedFont>
      <p:font typeface="SutonnyMJ" pitchFamily="2" charset="0"/>
      <p:regular r:id="rId32"/>
      <p:bold r:id="rId33"/>
      <p:italic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FBDDD-3B73-48C3-B854-215F46CA29AA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04EC5-794A-4C4E-93B7-14420FFC1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856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F93B-F70B-403F-94ED-7ECC563CE92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C6BF-7918-4392-88E2-C7BE830E6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0820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C6BF-7918-4392-88E2-C7BE830E664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B3B7B2-0808-4662-9FC0-50ACCFD4A35D}" type="datetime1">
              <a:rPr lang="en-US" smtClean="0"/>
              <a:pPr/>
              <a:t>12/27/2016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6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EA8A-2E8C-46D8-9772-004BF9B3697E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E1D3-7116-4631-88D7-822648213137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93F-94A6-4A1E-BBE8-A11E1137BE0B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AA6-9BF3-4283-A1FF-655A69A75EE1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1E3-E7E2-4B0C-A46E-97AA51071BFB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9FC-AFAA-477A-963D-9CDA8E16488C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8F7E-A511-46DF-95BB-0C4C789FE5EE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A86D-572D-4F65-9A87-73A5C19CCB80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6515-F685-4215-AEDF-A683315D5258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139-C59E-4E3D-88CD-C8FB21DD34EC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CDF0-B5FE-4EA9-96D6-4F1922F67AF3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BCC6E-25A8-40FC-AAD9-A7CE1DCD15DD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5000"/>
  <p:timing>
    <p:tnLst>
      <p:par>
        <p:cTn id="1" dur="indefinite" restart="never" nodeType="tmRoot"/>
      </p:par>
    </p:tnLst>
  </p:timing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6FD-22E0-4F69-BB1F-F88A60A5B2F9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20134835"/>
      </p:ext>
    </p:extLst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6515-F685-4215-AEDF-A683315D5258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অভিকর্ষের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gnvKl</a:t>
            </a:r>
            <a:r>
              <a:rPr lang="bn-BD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t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bn-BD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 smtClean="0">
                <a:latin typeface="SutonnyMJ" pitchFamily="2" charset="0"/>
                <a:cs typeface="SutonnyMJ" pitchFamily="2" charset="0"/>
              </a:rPr>
              <a:t>gnvwe‡k¦i cÖwZwU e¯‘ KYvB G‡K Aci‡K ci¯ú‡ii  w`‡K AvKl©Y K‡i, GB  AvKl©Y‡K gnvKl© e‡j|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9718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AwfKl©</a:t>
            </a:r>
            <a:r>
              <a:rPr lang="bn-BD" sz="5400" dirty="0" smtClean="0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5400" dirty="0" smtClean="0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bn-BD" sz="5400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c„w_ex Ges ZrmsjMœ ev mwbœKU¯’ ev c„w_ex †_‡K eû `~‡i Aew¯’Z †Kvb e¯‘i ga¨Kvi cvi¯úwiK AvKl©Y ej‡K AwfKl© e‡j|</a:t>
            </a:r>
            <a:endParaRPr lang="en-US" sz="6000" dirty="0">
              <a:solidFill>
                <a:srgbClr val="00009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EFC3-1791-45B6-A346-566FF19E14CA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078001"/>
      </p:ext>
    </p:extLst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85800" y="873204"/>
            <a:ext cx="2133600" cy="1793796"/>
            <a:chOff x="685800" y="873204"/>
            <a:chExt cx="2133600" cy="1793796"/>
          </a:xfrm>
        </p:grpSpPr>
        <p:sp>
          <p:nvSpPr>
            <p:cNvPr id="2" name="Oval 1"/>
            <p:cNvSpPr/>
            <p:nvPr/>
          </p:nvSpPr>
          <p:spPr>
            <a:xfrm>
              <a:off x="685800" y="1066800"/>
              <a:ext cx="17526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1600" y="1752600"/>
              <a:ext cx="304800" cy="30117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873204"/>
              <a:ext cx="1676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 Narrow" pitchFamily="34" charset="0"/>
                </a:rPr>
                <a:t>m</a:t>
              </a:r>
              <a:r>
                <a:rPr lang="en-US" sz="6600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  <a:endParaRPr lang="en-US" sz="6600" baseline="-25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5" name="Straight Connector 14"/>
          <p:cNvCxnSpPr>
            <a:stCxn id="4" idx="4"/>
          </p:cNvCxnSpPr>
          <p:nvPr/>
        </p:nvCxnSpPr>
        <p:spPr>
          <a:xfrm>
            <a:off x="1524000" y="2053771"/>
            <a:ext cx="0" cy="22134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4267200"/>
            <a:ext cx="2438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24400" y="4267200"/>
            <a:ext cx="25146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86200" y="11340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3805535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d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4953000"/>
            <a:ext cx="868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gnvKl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e‡ji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cwigvc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867400" y="791028"/>
            <a:ext cx="2743200" cy="2409372"/>
            <a:chOff x="5867400" y="791028"/>
            <a:chExt cx="2743200" cy="2409372"/>
          </a:xfrm>
        </p:grpSpPr>
        <p:sp>
          <p:nvSpPr>
            <p:cNvPr id="3" name="Oval 2"/>
            <p:cNvSpPr/>
            <p:nvPr/>
          </p:nvSpPr>
          <p:spPr>
            <a:xfrm>
              <a:off x="5867400" y="791028"/>
              <a:ext cx="2743200" cy="240937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086600" y="965537"/>
              <a:ext cx="1219200" cy="1168063"/>
              <a:chOff x="7086600" y="965537"/>
              <a:chExt cx="1219200" cy="116806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086600" y="965537"/>
                <a:ext cx="1219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en-US" sz="60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endParaRPr lang="en-US" sz="6000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086600" y="1821543"/>
                <a:ext cx="304800" cy="3120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>
            <a:off x="1676400" y="1903185"/>
            <a:ext cx="5562600" cy="7438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>
            <a:off x="7239000" y="2133600"/>
            <a:ext cx="0" cy="2133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17B0-D39A-4435-BE71-E8833AC90A8F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4674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57" y="42091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wbDU‡bi gnvKl©xq my‡Îi wee„wZt- 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BD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gnvwe‡k¦i cÖwZwU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bn-BD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G‡K Aci‡K wb‡Ri w`‡K AvKl©Y K‡i Ges GB AvKl©Y e‡ji gvb e¯‘ KYvØ‡qi f‡ii ¸Yd‡ji mgvbycvwZK Ges G‡`i fvi‡K›`ªØ‡qi ga¨eZ©x `~i‡Z¡i e‡M©i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ব্যাস্তানুপাতিক</a:t>
            </a:r>
            <a:r>
              <a:rPr lang="bn-BD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Ges GB ej e¯‘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YvØ</a:t>
            </a:r>
            <a:r>
              <a:rPr lang="bn-BD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‡qi ms‡hvRK mij †iLv eivei wµqv K‡i| 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0D8-138F-42CC-9BB2-9C45E1FF531B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201824"/>
      </p:ext>
    </p:extLst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04800" y="533400"/>
                <a:ext cx="8610600" cy="5868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e¨vL¨t-  </a:t>
                </a:r>
              </a:p>
              <a:p>
                <a:r>
                  <a:rPr lang="bn-BD" sz="4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aiv hvK 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m</a:t>
                </a:r>
                <a:r>
                  <a:rPr lang="en-US" sz="4800" baseline="-250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1</a:t>
                </a:r>
                <a:r>
                  <a:rPr lang="bn-BD" sz="4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 m</a:t>
                </a:r>
                <a:r>
                  <a:rPr lang="en-US" sz="4800" baseline="-250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2</a:t>
                </a:r>
                <a:r>
                  <a:rPr lang="bn-BD" sz="4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f‡ii `ywU e¯‘ ci¯úi †_‡K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 d</a:t>
                </a:r>
                <a:r>
                  <a:rPr lang="bn-BD" sz="4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`~i‡Z¡ Aew¯’Z Ges G‡`i ga¨Kvi AvKl©Y ej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+mj-lt"/>
                    <a:cs typeface="SutonnyMJ" pitchFamily="2" charset="0"/>
                  </a:rPr>
                  <a:t> F</a:t>
                </a:r>
                <a:r>
                  <a:rPr lang="bn-BD" sz="4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n‡j, gnvKl© myÎvbymv‡i,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800" dirty="0" smtClean="0">
                    <a:solidFill>
                      <a:schemeClr val="bg2">
                        <a:lumMod val="10000"/>
                      </a:schemeClr>
                    </a:solidFill>
                    <a:cs typeface="SutonnyMJ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bn-BD" sz="48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∝</m:t>
                    </m:r>
                  </m:oMath>
                </a14:m>
                <a:r>
                  <a:rPr lang="en-US" sz="4800" dirty="0" smtClean="0">
                    <a:solidFill>
                      <a:schemeClr val="bg2">
                        <a:lumMod val="10000"/>
                      </a:schemeClr>
                    </a:solidFill>
                    <a:cs typeface="SutonnyMJ" pitchFamily="2" charset="0"/>
                  </a:rPr>
                  <a:t> m</a:t>
                </a:r>
                <a:r>
                  <a:rPr lang="en-US" sz="4800" baseline="-25000" dirty="0" smtClean="0">
                    <a:solidFill>
                      <a:schemeClr val="bg2">
                        <a:lumMod val="10000"/>
                      </a:schemeClr>
                    </a:solidFill>
                    <a:cs typeface="SutonnyMJ" pitchFamily="2" charset="0"/>
                  </a:rPr>
                  <a:t>1</a:t>
                </a:r>
                <a:r>
                  <a:rPr lang="en-US" sz="4800" dirty="0" smtClean="0">
                    <a:solidFill>
                      <a:schemeClr val="bg2">
                        <a:lumMod val="10000"/>
                      </a:schemeClr>
                    </a:solidFill>
                    <a:cs typeface="SutonnyMJ" pitchFamily="2" charset="0"/>
                  </a:rPr>
                  <a:t>m</a:t>
                </a:r>
                <a:r>
                  <a:rPr lang="en-US" sz="4800" baseline="-25000" dirty="0" smtClean="0">
                    <a:solidFill>
                      <a:schemeClr val="bg2">
                        <a:lumMod val="10000"/>
                      </a:schemeClr>
                    </a:solidFill>
                    <a:cs typeface="SutonnyMJ" pitchFamily="2" charset="0"/>
                  </a:rPr>
                  <a:t>2</a:t>
                </a:r>
              </a:p>
              <a:p>
                <a:r>
                  <a:rPr lang="en-US" sz="4800" dirty="0" smtClean="0">
                    <a:solidFill>
                      <a:srgbClr val="C00000"/>
                    </a:solidFill>
                    <a:cs typeface="SutonnyMJ" pitchFamily="2" charset="0"/>
                  </a:rPr>
                  <a:t>2. </a:t>
                </a:r>
                <a:r>
                  <a:rPr lang="en-US" sz="4800" b="1" dirty="0" smtClean="0">
                    <a:solidFill>
                      <a:schemeClr val="accent3">
                        <a:lumMod val="50000"/>
                      </a:schemeClr>
                    </a:solidFill>
                    <a:cs typeface="SutonnyMJ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bn-BD" sz="48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∝</m:t>
                    </m:r>
                    <m:r>
                      <a:rPr lang="en-US" sz="48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𝒅</m:t>
                        </m:r>
                        <m:r>
                          <a:rPr lang="en-US" sz="4800" b="1" i="1" baseline="30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"/>
                <a:ext cx="8610600" cy="5868273"/>
              </a:xfrm>
              <a:prstGeom prst="rect">
                <a:avLst/>
              </a:prstGeom>
              <a:blipFill rotWithShape="1">
                <a:blip r:embed="rId3"/>
                <a:stretch>
                  <a:fillRect l="-4812" t="-3638" r="-1628" b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4022-5545-4CFE-AD5D-A7B3C5EA57C7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08338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04800" y="304800"/>
                <a:ext cx="8610600" cy="524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Abycv‡Zi myÎvbymv‡it-</a:t>
                </a:r>
              </a:p>
              <a:p>
                <a:r>
                  <a:rPr lang="en-US" sz="7200" dirty="0" smtClean="0">
                    <a:solidFill>
                      <a:schemeClr val="accent3">
                        <a:lumMod val="50000"/>
                      </a:schemeClr>
                    </a:solidFill>
                    <a:cs typeface="SutonnyMJ" pitchFamily="2" charset="0"/>
                  </a:rPr>
                  <a:t>    F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∝</m:t>
                    </m:r>
                    <m:f>
                      <m:fPr>
                        <m:ctrlPr>
                          <a:rPr lang="en-US" sz="72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𝑚</m:t>
                        </m:r>
                        <m:r>
                          <a:rPr lang="en-US" sz="7200" b="0" i="1" baseline="-2500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</m:t>
                        </m:r>
                        <m:r>
                          <a:rPr lang="en-US" sz="7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𝑚</m:t>
                        </m:r>
                        <m:r>
                          <a:rPr lang="en-US" sz="7200" b="0" i="1" baseline="-2500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2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𝑑</m:t>
                        </m:r>
                        <m:r>
                          <a:rPr lang="en-US" sz="7200" b="0" i="1" baseline="3000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 smtClean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6600" dirty="0" err="1" smtClean="0">
                    <a:solidFill>
                      <a:schemeClr val="accent3">
                        <a:lumMod val="50000"/>
                      </a:schemeClr>
                    </a:solidFill>
                    <a:cs typeface="SutonnyMJ" pitchFamily="2" charset="0"/>
                  </a:rPr>
                  <a:t>or,F</a:t>
                </a:r>
                <a:r>
                  <a:rPr lang="en-US" sz="4800" dirty="0" smtClean="0">
                    <a:solidFill>
                      <a:srgbClr val="002060"/>
                    </a:solidFill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  <a:cs typeface="SutonnyMJ" pitchFamily="2" charset="0"/>
                      </a:rPr>
                      <m:t>𝐺</m:t>
                    </m:r>
                    <m:f>
                      <m:fPr>
                        <m:ctrlPr>
                          <a:rPr lang="en-US" sz="6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𝑚</m:t>
                        </m:r>
                        <m:r>
                          <a:rPr lang="en-US" sz="6600" i="1" baseline="-250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</m:t>
                        </m:r>
                        <m:r>
                          <a:rPr lang="en-US" sz="6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𝑚</m:t>
                        </m:r>
                        <m:r>
                          <a:rPr lang="en-US" sz="6600" i="1" baseline="-250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2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𝑑</m:t>
                        </m:r>
                        <m:r>
                          <a:rPr lang="en-US" sz="6600" i="1" baseline="300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2</m:t>
                        </m:r>
                      </m:den>
                    </m:f>
                    <m:r>
                      <a:rPr lang="en-US" sz="6600" b="0" i="0" baseline="300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cs typeface="SutonnyMJ" pitchFamily="2" charset="0"/>
                  </a:rPr>
                  <a:t>[</a:t>
                </a:r>
                <a:r>
                  <a:rPr lang="en-US" sz="4000" dirty="0" smtClean="0">
                    <a:solidFill>
                      <a:srgbClr val="7030A0"/>
                    </a:solidFill>
                    <a:cs typeface="SutonnyMJ" pitchFamily="2" charset="0"/>
                  </a:rPr>
                  <a:t>G </a:t>
                </a:r>
                <a:r>
                  <a:rPr lang="bn-BD" sz="40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mgvbycvwZK aªyeK</a:t>
                </a:r>
                <a:r>
                  <a:rPr lang="en-US" sz="4000" dirty="0" smtClean="0">
                    <a:solidFill>
                      <a:srgbClr val="002060"/>
                    </a:solidFill>
                    <a:cs typeface="SutonnyMJ" pitchFamily="2" charset="0"/>
                  </a:rPr>
                  <a:t>]</a:t>
                </a:r>
              </a:p>
              <a:p>
                <a:r>
                  <a:rPr lang="en-US" sz="4800" dirty="0" smtClean="0">
                    <a:solidFill>
                      <a:srgbClr val="002060"/>
                    </a:solidFill>
                    <a:cs typeface="SutonnyMJ" pitchFamily="2" charset="0"/>
                  </a:rPr>
                  <a:t>G </a:t>
                </a:r>
                <a:r>
                  <a:rPr lang="bn-BD" sz="48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‡K mve©Rbxb aªyeK ejv nq| </a:t>
                </a:r>
                <a:endParaRPr lang="en-US" sz="4800" dirty="0" smtClean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800" dirty="0" smtClean="0">
                    <a:solidFill>
                      <a:srgbClr val="002060"/>
                    </a:solidFill>
                    <a:cs typeface="SutonnyMJ" pitchFamily="2" charset="0"/>
                  </a:rPr>
                  <a:t>G = 6.673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  <a:cs typeface="SutonnyMJ" pitchFamily="2" charset="0"/>
                  </a:rPr>
                  <a:t> Nm</a:t>
                </a:r>
                <a:r>
                  <a:rPr lang="en-US" sz="4800" baseline="30000" dirty="0" smtClean="0">
                    <a:solidFill>
                      <a:srgbClr val="002060"/>
                    </a:solidFill>
                    <a:cs typeface="SutonnyMJ" pitchFamily="2" charset="0"/>
                  </a:rPr>
                  <a:t>2</a:t>
                </a:r>
                <a:r>
                  <a:rPr lang="en-US" sz="4800" dirty="0" smtClean="0">
                    <a:solidFill>
                      <a:srgbClr val="002060"/>
                    </a:solidFill>
                    <a:cs typeface="SutonnyMJ" pitchFamily="2" charset="0"/>
                  </a:rPr>
                  <a:t>g</a:t>
                </a:r>
                <a:r>
                  <a:rPr lang="en-US" sz="4800" baseline="30000" dirty="0" smtClean="0">
                    <a:solidFill>
                      <a:srgbClr val="002060"/>
                    </a:solidFill>
                    <a:cs typeface="SutonnyMJ" pitchFamily="2" charset="0"/>
                  </a:rPr>
                  <a:t>-2</a:t>
                </a:r>
                <a:endParaRPr lang="en-US" sz="4800" baseline="30000" dirty="0">
                  <a:solidFill>
                    <a:srgbClr val="002060"/>
                  </a:solidFill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610600" cy="5242397"/>
              </a:xfrm>
              <a:prstGeom prst="rect">
                <a:avLst/>
              </a:prstGeom>
              <a:blipFill rotWithShape="1">
                <a:blip r:embed="rId3"/>
                <a:stretch>
                  <a:fillRect l="-4812" t="-3256" b="-5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7850-AC1C-4A9B-9158-54480C58A2B4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097081"/>
      </p:ext>
    </p:extLst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8" y="152400"/>
            <a:ext cx="8683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mve©Rbxb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gnvKl©xq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aªæeK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SutonnyMJ" pitchFamily="2" charset="0"/>
              </a:rPr>
              <a:t>G (Universal Gravitational Constant)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52400" y="3060680"/>
                <a:ext cx="8763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dirty="0" smtClean="0">
                    <a:solidFill>
                      <a:srgbClr val="000066"/>
                    </a:solidFill>
                    <a:cs typeface="SutonnyMJ" pitchFamily="2" charset="0"/>
                  </a:rPr>
                  <a:t>1kg </a:t>
                </a:r>
                <a:r>
                  <a:rPr lang="bn-BD" sz="5400" dirty="0" smtClean="0">
                    <a:solidFill>
                      <a:srgbClr val="000066"/>
                    </a:solidFill>
                    <a:latin typeface="SutonnyMJ" pitchFamily="2" charset="0"/>
                    <a:cs typeface="SutonnyMJ" pitchFamily="2" charset="0"/>
                  </a:rPr>
                  <a:t>f‡ii mywU e¯‘i fvi‡K‡›`ªi ga¨eZ©x `~iZ¡ </a:t>
                </a:r>
                <a:r>
                  <a:rPr lang="en-US" sz="5400" dirty="0" smtClean="0">
                    <a:solidFill>
                      <a:srgbClr val="000066"/>
                    </a:solidFill>
                    <a:cs typeface="SutonnyMJ" pitchFamily="2" charset="0"/>
                  </a:rPr>
                  <a:t>1m </a:t>
                </a:r>
                <a:r>
                  <a:rPr lang="bn-BD" sz="5400" dirty="0" smtClean="0">
                    <a:solidFill>
                      <a:srgbClr val="000066"/>
                    </a:solidFill>
                    <a:latin typeface="SutonnyMJ" pitchFamily="2" charset="0"/>
                    <a:cs typeface="SutonnyMJ" pitchFamily="2" charset="0"/>
                  </a:rPr>
                  <a:t>n‡j Zviv ci¯úi‡K </a:t>
                </a:r>
                <a:r>
                  <a:rPr lang="en-US" sz="5400" dirty="0">
                    <a:solidFill>
                      <a:srgbClr val="002060"/>
                    </a:solidFill>
                    <a:cs typeface="SutonnyMJ" pitchFamily="2" charset="0"/>
                  </a:rPr>
                  <a:t>6.673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5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5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rgbClr val="002060"/>
                    </a:solidFill>
                    <a:cs typeface="SutonnyMJ" pitchFamily="2" charset="0"/>
                  </a:rPr>
                  <a:t>N</a:t>
                </a:r>
                <a:r>
                  <a:rPr lang="bn-BD" sz="54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e‡j AvKl©Y K‡i|</a:t>
                </a:r>
                <a:endParaRPr lang="en-US" sz="5400" dirty="0">
                  <a:solidFill>
                    <a:srgbClr val="000066"/>
                  </a:solidFill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60680"/>
                <a:ext cx="87630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3686" t="-6417" r="-5702" b="-1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B0C1-A509-453C-A614-E49284A3E285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977338"/>
      </p:ext>
    </p:extLst>
  </p:cSld>
  <p:clrMapOvr>
    <a:masterClrMapping/>
  </p:clrMapOvr>
  <p:transition spd="slow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2484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weÁvbx m¨vi AvBR¨vK wbDUb 1687 mv‡j gnvwe‡k¦i e¯‘ mg~‡ni g‡a¨ AvKl©Y ej Z_v gnvKl© myÎ cÖ`vb K‡ib|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F5E9-BCBC-4933-94EF-6A7BFFF81C2A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269414"/>
      </p:ext>
    </p:extLst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0"/>
            <a:ext cx="8568952" cy="219456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15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104" y="2057400"/>
            <a:ext cx="8807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GKwU 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e¯‘‡K 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Dci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w`‡K Quy‡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o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w`‡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j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Dnv </a:t>
            </a:r>
            <a:r>
              <a:rPr lang="en-US" sz="4800" dirty="0" err="1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Dnv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c„w_ex‡Z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wd‡i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Av‡m</a:t>
            </a:r>
            <a:r>
              <a:rPr lang="en-US" sz="4800" dirty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†K</a:t>
            </a:r>
            <a:r>
              <a:rPr lang="bn-BD" sz="4800" dirty="0" smtClean="0">
                <a:solidFill>
                  <a:srgbClr val="FF0000"/>
                </a:solidFill>
                <a:latin typeface="ChondanaMJ" pitchFamily="2" charset="0"/>
                <a:cs typeface="BurigangaMJ" pitchFamily="2" charset="0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ChondanaMJ" pitchFamily="2" charset="0"/>
                <a:cs typeface="ChondanaMJ" pitchFamily="2" charset="0"/>
              </a:rPr>
              <a:t>?</a:t>
            </a:r>
          </a:p>
          <a:p>
            <a:pPr marL="914400" indent="-914400"/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smtClean="0">
                <a:solidFill>
                  <a:srgbClr val="000099"/>
                </a:solidFill>
                <a:cs typeface="SutonnyMJ" pitchFamily="2" charset="0"/>
              </a:rPr>
              <a:t>5kg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I  </a:t>
            </a:r>
            <a:r>
              <a:rPr lang="en-US" sz="4800" dirty="0" smtClean="0">
                <a:solidFill>
                  <a:srgbClr val="000099"/>
                </a:solidFill>
                <a:cs typeface="SutonnyMJ" pitchFamily="2" charset="0"/>
              </a:rPr>
              <a:t>4kg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†KwR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f‡ii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4800" dirty="0" smtClean="0">
                <a:solidFill>
                  <a:srgbClr val="000099"/>
                </a:solidFill>
                <a:cs typeface="SutonnyMJ" pitchFamily="2" charset="0"/>
              </a:rPr>
              <a:t>2m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`~‡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Ki</a:t>
            </a:r>
            <a:r>
              <a:rPr lang="en-US" sz="4800" dirty="0" smtClean="0">
                <a:solidFill>
                  <a:srgbClr val="000099"/>
                </a:solidFill>
                <a:latin typeface="BurigangaMJ" pitchFamily="2" charset="0"/>
                <a:cs typeface="BurigangaMJ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D9F8-551F-4499-936E-AABB19611C71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223950"/>
      </p:ext>
    </p:extLst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28800"/>
            <a:ext cx="8604674" cy="3785652"/>
          </a:xfrm>
          <a:prstGeom prst="rect">
            <a:avLst/>
          </a:prstGeom>
          <a:ln w="12700">
            <a:solidFill>
              <a:srgbClr val="0070C0">
                <a:alpha val="62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rigangaMJ" pitchFamily="2" charset="0"/>
                <a:cs typeface="BurigangaMJ" pitchFamily="2" charset="0"/>
              </a:rPr>
              <a:t>gnvKl© I AwfK‡l©i g‡a¨ cv_©K¨ wj‡L Avb‡e|</a:t>
            </a:r>
            <a:endParaRPr lang="bn-BD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urigangaMJ" pitchFamily="2" charset="0"/>
              <a:cs typeface="Buriganga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rigangaMJ" pitchFamily="2" charset="0"/>
                <a:cs typeface="BurigangaMJ" pitchFamily="2" charset="0"/>
              </a:rPr>
              <a:t>m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rigangaMJ" pitchFamily="2" charset="0"/>
                <a:cs typeface="BurigangaMJ" pitchFamily="2" charset="0"/>
              </a:rPr>
              <a:t>e AwfKl©B gnvKl© wKš‘ me gnvKl© AwfKl© bq, e¨vL¨v wj‡L Avb‡e|</a:t>
            </a:r>
            <a:endParaRPr lang="en-US" sz="4800" dirty="0">
              <a:solidFill>
                <a:schemeClr val="tx1"/>
              </a:solidFill>
              <a:latin typeface="BurigangaMJ" pitchFamily="2" charset="0"/>
              <a:cs typeface="Buriganga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520" y="-27384"/>
            <a:ext cx="8640960" cy="1872208"/>
          </a:xfrm>
          <a:prstGeom prst="horizontalScroll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igangaMJ" pitchFamily="2" charset="0"/>
              <a:cs typeface="BurigangaMJ" pitchFamily="2" charset="0"/>
            </a:endParaRP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igangaMJ" pitchFamily="2" charset="0"/>
                <a:cs typeface="BurigangaMJ" pitchFamily="2" charset="0"/>
              </a:rPr>
              <a:t>evwoi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igangaMJ" pitchFamily="2" charset="0"/>
                <a:cs typeface="BurigangaMJ" pitchFamily="2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igangaMJ" pitchFamily="2" charset="0"/>
                <a:cs typeface="BurigangaMJ" pitchFamily="2" charset="0"/>
              </a:rPr>
              <a:t>KvR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igangaMJ" pitchFamily="2" charset="0"/>
              <a:cs typeface="BurigangaMJ" pitchFamily="2" charset="0"/>
            </a:endParaRPr>
          </a:p>
          <a:p>
            <a:pPr algn="ctr"/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292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মহাকর্ষ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800" smtClean="0">
                <a:latin typeface="SutonnyMJ" pitchFamily="2" charset="0"/>
                <a:cs typeface="SutonnyMJ" pitchFamily="2" charset="0"/>
              </a:rPr>
              <a:t>অভিকর্ষ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mtClean="0">
                <a:latin typeface="SutonnyMJ" pitchFamily="2" charset="0"/>
                <a:cs typeface="SutonnyMJ" pitchFamily="2" charset="0"/>
              </a:rPr>
              <a:t>2/7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11560" y="260648"/>
            <a:ext cx="8136904" cy="3600400"/>
          </a:xfrm>
          <a:prstGeom prst="wedgeEllipse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rigangaMJ" pitchFamily="2" charset="0"/>
                <a:cs typeface="BurigangaMJ" pitchFamily="2" charset="0"/>
              </a:rPr>
              <a:t>ab¨ev`</a:t>
            </a:r>
            <a:endParaRPr lang="en-US" sz="115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rigangaMJ" pitchFamily="2" charset="0"/>
              <a:cs typeface="Buriganga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43608" y="4293096"/>
            <a:ext cx="7704856" cy="208823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BurigangaMJ" pitchFamily="2" charset="0"/>
                <a:cs typeface="BurigangaMJ" pitchFamily="2" charset="0"/>
              </a:rPr>
              <a:t>m</a:t>
            </a:r>
            <a:r>
              <a:rPr lang="bn-B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BurigangaMJ" pitchFamily="2" charset="0"/>
                <a:cs typeface="BurigangaMJ" pitchFamily="2" charset="0"/>
              </a:rPr>
              <a:t>evB‡K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BurigangaMJ" pitchFamily="2" charset="0"/>
              <a:cs typeface="Buriganga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7049-CFD9-491B-947E-540D5F047C62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159220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4971"/>
            <a:ext cx="868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57200" y="2362200"/>
                <a:ext cx="8686800" cy="362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600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gnvKl© </a:t>
                </a:r>
                <a:r>
                  <a:rPr lang="bn-BD" sz="3600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I AwfKl©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wKZvej‡Zcvi‡e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gnvKl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© I </a:t>
                </a: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AwfK‡l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360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cv_©K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ej‡Zcvi‡e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600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wbDU‡bignvKl©xqmyÎwUwee„wZ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e¨vL¨vKi‡Zcvi‡e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6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A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vKl©Y ej,</a:t>
                </a:r>
                <a:r>
                  <a:rPr lang="en-US" sz="5400" dirty="0">
                    <a:solidFill>
                      <a:srgbClr val="002060"/>
                    </a:solidFill>
                    <a:cs typeface="SutonnyMJ" pitchFamily="2" charset="0"/>
                  </a:rPr>
                  <a:t>F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 Black" pitchFamily="34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𝐺𝑚</m:t>
                        </m:r>
                        <m:r>
                          <a:rPr lang="en-US" sz="6000" b="0" i="1" baseline="-2500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1</m:t>
                        </m:r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𝑚</m:t>
                        </m:r>
                        <m:r>
                          <a:rPr lang="en-US" sz="6000" b="0" i="1" baseline="-2500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𝑑</m:t>
                        </m:r>
                        <m:r>
                          <a:rPr lang="en-US" sz="6000" b="0" i="1" baseline="30000" smtClean="0">
                            <a:solidFill>
                              <a:srgbClr val="002060"/>
                            </a:solidFill>
                            <a:latin typeface="Cambria Math"/>
                            <a:cs typeface="SutonnyMJ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myÎwU cÖwZcv`b Ki‡Z cvi‡e|</a:t>
                </a:r>
                <a:endParaRPr lang="en-US" sz="3600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8686800" cy="3624710"/>
              </a:xfrm>
              <a:prstGeom prst="rect">
                <a:avLst/>
              </a:prstGeom>
              <a:blipFill rotWithShape="1">
                <a:blip r:embed="rId4"/>
                <a:stretch>
                  <a:fillRect l="-1825" t="-2525" r="-2526" b="-5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353-ECCE-4290-8E1B-D07B020F4814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2672"/>
      </p:ext>
    </p:extLst>
  </p:cSld>
  <p:clrMapOvr>
    <a:masterClrMapping/>
  </p:clrMapOvr>
  <p:transition advTm="0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800" y="609600"/>
            <a:ext cx="3048000" cy="2895600"/>
            <a:chOff x="304800" y="304800"/>
            <a:chExt cx="3048000" cy="2743200"/>
          </a:xfrm>
        </p:grpSpPr>
        <p:sp>
          <p:nvSpPr>
            <p:cNvPr id="3" name="Oval 2"/>
            <p:cNvSpPr/>
            <p:nvPr/>
          </p:nvSpPr>
          <p:spPr>
            <a:xfrm>
              <a:off x="304800" y="304800"/>
              <a:ext cx="3048000" cy="27432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914400"/>
              <a:ext cx="1104900" cy="113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m~h</a:t>
              </a:r>
              <a:r>
                <a:rPr lang="en-US" sz="7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©</a:t>
              </a:r>
              <a:endPara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3048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AvKl©Y wµqv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8D11-9C1A-4939-AA0B-D00F3A91A9DB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00600" y="2514600"/>
            <a:ext cx="3048000" cy="3505200"/>
            <a:chOff x="4800600" y="2514600"/>
            <a:chExt cx="3048000" cy="3505200"/>
          </a:xfrm>
        </p:grpSpPr>
        <p:grpSp>
          <p:nvGrpSpPr>
            <p:cNvPr id="15" name="Group 14"/>
            <p:cNvGrpSpPr/>
            <p:nvPr/>
          </p:nvGrpSpPr>
          <p:grpSpPr>
            <a:xfrm>
              <a:off x="4800600" y="3581400"/>
              <a:ext cx="3048000" cy="2438400"/>
              <a:chOff x="4800600" y="3581400"/>
              <a:chExt cx="3048000" cy="2438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800600" y="3581400"/>
                <a:ext cx="3048000" cy="2438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57800" y="3962400"/>
                <a:ext cx="22742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c„w_ex</a:t>
                </a:r>
                <a:endParaRPr lang="en-US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638800" y="2514600"/>
              <a:ext cx="1524000" cy="1143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1369188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89017E-6 L -0.33334 -0.233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D723-A513-482C-A540-4B2F5D44DE12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481352"/>
            <a:ext cx="9144000" cy="186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অভিকর্ষ</a:t>
            </a:r>
            <a:endParaRPr lang="en-US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5352"/>
            <a:ext cx="8686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1500" b="1" cap="none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803773"/>
      </p:ext>
    </p:extLst>
  </p:cSld>
  <p:clrMapOvr>
    <a:masterClrMapping/>
  </p:clrMapOvr>
  <p:transition spd="slow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AA6-9BF3-4283-A1FF-655A69A75EE1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003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1000" y="31242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1248305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615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81400" y="553357"/>
            <a:ext cx="1676400" cy="1447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458" y="2362199"/>
            <a:ext cx="1745342" cy="15784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362199"/>
            <a:ext cx="1676400" cy="142603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8100" y="723259"/>
            <a:ext cx="1104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P›`ª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3788229"/>
            <a:ext cx="3048000" cy="2971800"/>
            <a:chOff x="2438400" y="3788229"/>
            <a:chExt cx="3048000" cy="2971800"/>
          </a:xfrm>
        </p:grpSpPr>
        <p:sp>
          <p:nvSpPr>
            <p:cNvPr id="5" name="Oval 4"/>
            <p:cNvSpPr/>
            <p:nvPr/>
          </p:nvSpPr>
          <p:spPr>
            <a:xfrm>
              <a:off x="2438400" y="3788229"/>
              <a:ext cx="304800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4495800"/>
              <a:ext cx="22742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c„w_ex</a:t>
              </a:r>
              <a:endPara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257800" y="1524000"/>
            <a:ext cx="1981200" cy="12954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27007" y="3581400"/>
            <a:ext cx="1764393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3151413"/>
            <a:ext cx="5257800" cy="1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4"/>
            <a:endCxn id="5" idx="0"/>
          </p:cNvCxnSpPr>
          <p:nvPr/>
        </p:nvCxnSpPr>
        <p:spPr>
          <a:xfrm>
            <a:off x="4419600" y="2001157"/>
            <a:ext cx="0" cy="1787072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138248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gnvKl©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8482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gnvKl©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8" y="5562600"/>
            <a:ext cx="8527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gnvKl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7551-6971-44CE-AAD0-E4B29E2B9F6B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007231"/>
      </p:ext>
    </p:extLst>
  </p:cSld>
  <p:clrMapOvr>
    <a:masterClrMapping/>
  </p:clrMapOvr>
  <p:transition spd="slow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22" grpId="0"/>
      <p:bldP spid="2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2400" y="609600"/>
            <a:ext cx="3657600" cy="1446550"/>
            <a:chOff x="3962400" y="609600"/>
            <a:chExt cx="3657600" cy="1446550"/>
          </a:xfrm>
        </p:grpSpPr>
        <p:sp>
          <p:nvSpPr>
            <p:cNvPr id="3" name="Oval 2"/>
            <p:cNvSpPr/>
            <p:nvPr/>
          </p:nvSpPr>
          <p:spPr>
            <a:xfrm>
              <a:off x="3962400" y="685800"/>
              <a:ext cx="1219200" cy="1143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1600" y="609600"/>
              <a:ext cx="2438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e¯‘</a:t>
              </a:r>
              <a:endParaRPr lang="en-US" sz="8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4200" y="2895600"/>
            <a:ext cx="5410200" cy="2514600"/>
            <a:chOff x="3124200" y="2895600"/>
            <a:chExt cx="5410200" cy="2514600"/>
          </a:xfrm>
        </p:grpSpPr>
        <p:sp>
          <p:nvSpPr>
            <p:cNvPr id="2" name="TextBox 1"/>
            <p:cNvSpPr txBox="1"/>
            <p:nvPr/>
          </p:nvSpPr>
          <p:spPr>
            <a:xfrm>
              <a:off x="3124200" y="2895600"/>
              <a:ext cx="2971800" cy="2514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0" y="3200400"/>
              <a:ext cx="2438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c„w_ex</a:t>
              </a:r>
              <a:endPara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55626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ChondanaMJ" pitchFamily="2" charset="0"/>
                <a:cs typeface="ChondanaMJ" pitchFamily="2" charset="0"/>
              </a:rPr>
              <a:t>AwfKl©</a:t>
            </a:r>
            <a:r>
              <a:rPr lang="en-US" sz="8000" b="1" dirty="0" smtClean="0">
                <a:solidFill>
                  <a:srgbClr val="7030A0"/>
                </a:solidFill>
                <a:latin typeface="ChondanaMJ" pitchFamily="2" charset="0"/>
                <a:cs typeface="ChondanaMJ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ChondanaMJ" pitchFamily="2" charset="0"/>
              <a:cs typeface="ChondanaMJ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5C32-89F7-400B-94AF-308E568326E4}" type="datetime1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144859"/>
      </p:ext>
    </p:extLst>
  </p:cSld>
  <p:clrMapOvr>
    <a:masterClrMapping/>
  </p:clrMapOvr>
  <p:transition spd="slow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56069E-6 L -3.33333E-6 0.2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1298</TotalTime>
  <Words>364</Words>
  <Application>Microsoft Office PowerPoint</Application>
  <PresentationFormat>On-screen Show (4:3)</PresentationFormat>
  <Paragraphs>89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Trebuchet MS</vt:lpstr>
      <vt:lpstr>NikoshBAN</vt:lpstr>
      <vt:lpstr>Georgia</vt:lpstr>
      <vt:lpstr>SutonnyMJ</vt:lpstr>
      <vt:lpstr>Wingdings</vt:lpstr>
      <vt:lpstr>ChondanaMJ</vt:lpstr>
      <vt:lpstr>Arial Narrow</vt:lpstr>
      <vt:lpstr>BurigangaMJ</vt:lpstr>
      <vt:lpstr>Calibri</vt:lpstr>
      <vt:lpstr>Slipstream</vt:lpstr>
      <vt:lpstr>Packager Shell Object</vt:lpstr>
      <vt:lpstr>Slide 1</vt:lpstr>
      <vt:lpstr>পাঠ 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 Uddin</dc:creator>
  <cp:lastModifiedBy>Lotus Computer</cp:lastModifiedBy>
  <cp:revision>270</cp:revision>
  <dcterms:created xsi:type="dcterms:W3CDTF">2006-08-16T00:00:00Z</dcterms:created>
  <dcterms:modified xsi:type="dcterms:W3CDTF">2016-12-27T04:53:49Z</dcterms:modified>
</cp:coreProperties>
</file>